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5" r:id="rId16"/>
    <p:sldId id="276" r:id="rId17"/>
    <p:sldId id="277" r:id="rId18"/>
    <p:sldId id="279" r:id="rId19"/>
    <p:sldId id="280" r:id="rId20"/>
    <p:sldId id="281" r:id="rId21"/>
    <p:sldId id="283" r:id="rId22"/>
    <p:sldId id="284" r:id="rId23"/>
    <p:sldId id="285" r:id="rId24"/>
    <p:sldId id="287" r:id="rId25"/>
    <p:sldId id="288" r:id="rId26"/>
    <p:sldId id="289" r:id="rId27"/>
    <p:sldId id="291" r:id="rId28"/>
    <p:sldId id="292" r:id="rId29"/>
    <p:sldId id="293" r:id="rId30"/>
    <p:sldId id="295" r:id="rId31"/>
    <p:sldId id="296" r:id="rId32"/>
    <p:sldId id="297" r:id="rId33"/>
    <p:sldId id="299" r:id="rId34"/>
    <p:sldId id="300" r:id="rId35"/>
    <p:sldId id="347" r:id="rId36"/>
    <p:sldId id="348" r:id="rId37"/>
    <p:sldId id="349" r:id="rId38"/>
    <p:sldId id="306" r:id="rId39"/>
    <p:sldId id="308" r:id="rId40"/>
    <p:sldId id="309" r:id="rId41"/>
    <p:sldId id="310" r:id="rId42"/>
    <p:sldId id="312" r:id="rId43"/>
    <p:sldId id="313" r:id="rId44"/>
    <p:sldId id="314" r:id="rId45"/>
    <p:sldId id="317" r:id="rId46"/>
    <p:sldId id="318" r:id="rId47"/>
    <p:sldId id="350" r:id="rId48"/>
    <p:sldId id="351" r:id="rId49"/>
    <p:sldId id="352" r:id="rId50"/>
    <p:sldId id="324" r:id="rId51"/>
    <p:sldId id="326" r:id="rId52"/>
    <p:sldId id="327" r:id="rId53"/>
    <p:sldId id="328" r:id="rId54"/>
    <p:sldId id="343" r:id="rId55"/>
    <p:sldId id="344" r:id="rId56"/>
    <p:sldId id="332" r:id="rId57"/>
    <p:sldId id="335" r:id="rId58"/>
    <p:sldId id="336" r:id="rId59"/>
    <p:sldId id="337" r:id="rId60"/>
    <p:sldId id="339" r:id="rId61"/>
    <p:sldId id="340" r:id="rId62"/>
    <p:sldId id="342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8C8"/>
    <a:srgbClr val="9BCC00"/>
    <a:srgbClr val="9ED000"/>
    <a:srgbClr val="F4FCD8"/>
    <a:srgbClr val="FFFFFF"/>
    <a:srgbClr val="E8FFC8"/>
    <a:srgbClr val="FAF7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468" autoAdjust="0"/>
  </p:normalViewPr>
  <p:slideViewPr>
    <p:cSldViewPr>
      <p:cViewPr varScale="1">
        <p:scale>
          <a:sx n="70" d="100"/>
          <a:sy n="70" d="100"/>
        </p:scale>
        <p:origin x="12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www.facebook.com/groups/179411255594662/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en.wikipedia.org/wiki/Power-on_self-tes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g.wikipedia.org/wiki/%D0%91%D1%80%D0%BE%D0%B9%D0%BD%D0%B0_%D1%81%D0%B8%D1%81%D1%82%D0%B5%D0%BC%D0%B0" TargetMode="External"/><Relationship Id="rId2" Type="http://schemas.openxmlformats.org/officeDocument/2006/relationships/hyperlink" Target="http://web.orbitel.bg/tradeschool/documents/informatics/1.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techspot.com/community/topics/does-linux-support-ntfs.650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technet.microsoft.com/en-us/library/bb490982.asp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2.png"/><Relationship Id="rId3" Type="http://schemas.microsoft.com/office/2007/relationships/hdphoto" Target="../media/hdphoto3.wdp"/><Relationship Id="rId7" Type="http://schemas.openxmlformats.org/officeDocument/2006/relationships/image" Target="../media/image57.jpeg"/><Relationship Id="rId12" Type="http://schemas.openxmlformats.org/officeDocument/2006/relationships/image" Target="../media/image61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11" Type="http://schemas.openxmlformats.org/officeDocument/2006/relationships/image" Target="../media/image60.jpeg"/><Relationship Id="rId5" Type="http://schemas.microsoft.com/office/2007/relationships/hdphoto" Target="../media/hdphoto4.wdp"/><Relationship Id="rId10" Type="http://schemas.openxmlformats.org/officeDocument/2006/relationships/image" Target="../media/image59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uters.bg/teoriq_na_kompresiqta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uterworld.com/s/article/65532/Reverse_Enginee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microsoft.com/office/2007/relationships/hdphoto" Target="../media/hdphoto6.wdp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coreldraw.com/wikis/howto/how-to-export-from-coreldraw.asp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0%B7%D0%BF%D1%80%D0%B5%D0%B4%D0%B5%D0%BB%D0%B5%D0%BD%D0%B8_%D0%B1%D0%B0%D0%B7%D0%B8_%D0%BE%D1%82_%D0%B4%D0%B0%D0%BD%D0%BD%D0%B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en.wikipedia.org/wiki/System_Development_Life_Cycl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bg.wikibooks.org/wiki/%D0%9A%D1%80%D0%B8%D0%BF%D1%82%D0%BE%D0%B3%D1%80%D0%B0%D1%84%D0%B8%D1%8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wikipedia.org/wiki/Us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deadbeef.sourceforge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support.microsoft.com/kb/316992/e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en.wikipedia.org/wiki/Category_5_cab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hyperlink" Target="http://bg.wikipedia.org/wiki/User_Datagram_Protoco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bg.wikipedia.org/wiki/Skype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://bg.wikipedia.org/wiki/%D0%A5%D0%BE%D1%81%D1%82%D0%B8%D0%BD%D0%B3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://www4u.search.bg/HTML/tables.p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146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148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bg.wikipedia.org/wiki/Dev-C++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bg-BG" dirty="0"/>
              <a:t>Курс: </a:t>
            </a:r>
            <a:r>
              <a:rPr lang="en-US" dirty="0"/>
              <a:t>CSharp </a:t>
            </a:r>
            <a:r>
              <a:rPr lang="bg-BG" dirty="0"/>
              <a:t>част 1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50" y="4572000"/>
            <a:ext cx="3390900" cy="533400"/>
          </a:xfrm>
        </p:spPr>
        <p:txBody>
          <a:bodyPr/>
          <a:lstStyle/>
          <a:p>
            <a:r>
              <a:rPr lang="bg-BG" dirty="0" smtClean="0"/>
              <a:t>Отбор: </a:t>
            </a:r>
            <a:r>
              <a:rPr lang="en-US" dirty="0" smtClean="0"/>
              <a:t>Cloudberry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5550" y="5029200"/>
            <a:ext cx="3378200" cy="461665"/>
          </a:xfrm>
        </p:spPr>
        <p:txBody>
          <a:bodyPr/>
          <a:lstStyle/>
          <a:p>
            <a:r>
              <a:rPr lang="bg-BG" dirty="0"/>
              <a:t>Страница във </a:t>
            </a:r>
            <a:r>
              <a:rPr lang="en-US" dirty="0"/>
              <a:t>Facebook:</a:t>
            </a:r>
          </a:p>
        </p:txBody>
      </p:sp>
      <p:pic>
        <p:nvPicPr>
          <p:cNvPr id="17" name="Picture 5" title="Telerik Software Academy - free training for Ninja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33" y="178455"/>
            <a:ext cx="1582667" cy="1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sz="4800" dirty="0" smtClean="0"/>
              <a:t>Отборна работа № 1</a:t>
            </a:r>
            <a:endParaRPr lang="en-US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352800" cy="400110"/>
          </a:xfrm>
        </p:spPr>
        <p:txBody>
          <a:bodyPr/>
          <a:lstStyle/>
          <a:p>
            <a:r>
              <a:rPr lang="bg-BG" i="1" dirty="0" smtClean="0">
                <a:hlinkClick r:id="rId5"/>
              </a:rPr>
              <a:t>Линк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560">
            <a:off x="553401" y="1038438"/>
            <a:ext cx="3390900" cy="1181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47" y="794614"/>
            <a:ext cx="2049644" cy="957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02" y="4578301"/>
            <a:ext cx="4389298" cy="1898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0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POST </a:t>
            </a:r>
            <a:r>
              <a:rPr lang="ru-RU" dirty="0">
                <a:effectLst/>
              </a:rPr>
              <a:t>(Power On Self Test / Автоматичен тест при стартиране на системата) или още известна като програма за самотестване. Тази програма извършва иницализация и тест на наличният хардуер в това число дали процесора изпълнява правилно командите си, паметта е изправна и т.н. При POST теста не се проверява LAN картата.</a:t>
            </a:r>
            <a:endParaRPr lang="en-US" dirty="0">
              <a:effectLst/>
            </a:endParaRP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effectLst/>
                <a:hlinkClick r:id="rId2"/>
              </a:rPr>
              <a:t>http</a:t>
            </a:r>
            <a:r>
              <a:rPr lang="en-US" sz="2800" dirty="0">
                <a:effectLst/>
                <a:hlinkClick r:id="rId2"/>
              </a:rPr>
              <a:t>://en.wikipedia.org/wiki/Power-on_self-test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648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Каква </a:t>
            </a:r>
            <a:r>
              <a:rPr lang="ru-RU" dirty="0">
                <a:effectLst/>
              </a:rPr>
              <a:t>е основата х на Бройната система, ако е </a:t>
            </a:r>
            <a:r>
              <a:rPr lang="ru-RU" dirty="0" smtClean="0">
                <a:effectLst/>
              </a:rPr>
              <a:t>известно</a:t>
            </a:r>
            <a:r>
              <a:rPr lang="en-US" dirty="0" smtClean="0">
                <a:effectLst/>
              </a:rPr>
              <a:t>,</a:t>
            </a:r>
            <a:r>
              <a:rPr lang="ru-RU" dirty="0" smtClean="0">
                <a:effectLst/>
              </a:rPr>
              <a:t> че</a:t>
            </a:r>
            <a:r>
              <a:rPr lang="en-US" dirty="0" smtClean="0">
                <a:effectLst/>
              </a:rPr>
              <a:t> </a:t>
            </a:r>
            <a:r>
              <a:rPr lang="ru-RU" dirty="0" smtClean="0">
                <a:effectLst/>
              </a:rPr>
              <a:t>(47)10</a:t>
            </a:r>
            <a:r>
              <a:rPr lang="ru-RU" dirty="0">
                <a:effectLst/>
              </a:rPr>
              <a:t>= (21)x </a:t>
            </a:r>
            <a:r>
              <a:rPr lang="ru-RU" dirty="0" smtClean="0">
                <a:effectLst/>
              </a:rPr>
              <a:t>: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ru-RU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20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21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23</a:t>
            </a:r>
            <a:endParaRPr lang="ru-RU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5486400" cy="39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effectLst/>
              </a:rPr>
              <a:t>За да изчислим х трябва да използваме израза </a:t>
            </a:r>
            <a:r>
              <a:rPr lang="bg-BG" dirty="0" smtClean="0">
                <a:effectLst/>
              </a:rPr>
              <a:t>:</a:t>
            </a:r>
          </a:p>
          <a:p>
            <a:pPr marL="0" indent="0">
              <a:buNone/>
            </a:pPr>
            <a:endParaRPr lang="en-US" b="0" i="1" dirty="0">
              <a:effectLst/>
            </a:endParaRPr>
          </a:p>
          <a:p>
            <a:pPr marL="0" indent="0">
              <a:buNone/>
            </a:pPr>
            <a:r>
              <a:rPr lang="en-US" b="0" i="1" dirty="0">
                <a:effectLst/>
              </a:rPr>
              <a:t>   </a:t>
            </a:r>
            <a:r>
              <a:rPr lang="bg-BG" dirty="0">
                <a:effectLst/>
              </a:rPr>
              <a:t>където Р е основата на бройната система, </a:t>
            </a:r>
            <a:r>
              <a:rPr lang="en-US" dirty="0">
                <a:effectLst/>
              </a:rPr>
              <a:t>	</a:t>
            </a:r>
            <a:r>
              <a:rPr lang="bg-BG" dirty="0">
                <a:effectLst/>
              </a:rPr>
              <a:t>или х в нашия случай.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	</a:t>
            </a:r>
            <a:r>
              <a:rPr lang="bg-BG" dirty="0">
                <a:effectLst/>
              </a:rPr>
              <a:t>(21)х </a:t>
            </a:r>
            <a:r>
              <a:rPr lang="en-US" dirty="0">
                <a:effectLst/>
              </a:rPr>
              <a:t>= </a:t>
            </a:r>
            <a:r>
              <a:rPr lang="bg-BG" dirty="0">
                <a:effectLst/>
              </a:rPr>
              <a:t>2</a:t>
            </a:r>
            <a:r>
              <a:rPr lang="en-US" dirty="0">
                <a:effectLst/>
              </a:rPr>
              <a:t>*x + 1 </a:t>
            </a:r>
            <a:r>
              <a:rPr lang="bg-BG" dirty="0">
                <a:effectLst/>
              </a:rPr>
              <a:t>, т.е. </a:t>
            </a:r>
            <a:r>
              <a:rPr lang="en-US" dirty="0">
                <a:effectLst/>
              </a:rPr>
              <a:t>  </a:t>
            </a:r>
            <a:r>
              <a:rPr lang="bg-BG" dirty="0">
                <a:effectLst/>
              </a:rPr>
              <a:t>47 </a:t>
            </a:r>
            <a:r>
              <a:rPr lang="en-US" dirty="0">
                <a:effectLst/>
              </a:rPr>
              <a:t>= 2*x + 1    =&gt;   x = </a:t>
            </a:r>
            <a:r>
              <a:rPr lang="en-US" dirty="0" smtClean="0">
                <a:effectLst/>
              </a:rPr>
              <a:t>23</a:t>
            </a:r>
            <a:endParaRPr lang="ru-RU" b="0" i="1" dirty="0">
              <a:effectLst/>
            </a:endParaRPr>
          </a:p>
          <a:p>
            <a:pPr>
              <a:spcBef>
                <a:spcPts val="0"/>
              </a:spcBef>
            </a:pPr>
            <a:r>
              <a:rPr lang="bg-BG" dirty="0" smtClean="0"/>
              <a:t>Информация:</a:t>
            </a:r>
          </a:p>
          <a:p>
            <a:pPr lvl="1">
              <a:spcBef>
                <a:spcPts val="0"/>
              </a:spcBef>
            </a:pPr>
            <a:r>
              <a:rPr lang="en-US" sz="2800" u="sng" dirty="0">
                <a:effectLst/>
                <a:hlinkClick r:id="rId2"/>
              </a:rPr>
              <a:t>http://</a:t>
            </a:r>
            <a:r>
              <a:rPr lang="en-US" sz="2800" u="sng" dirty="0" smtClean="0">
                <a:effectLst/>
                <a:hlinkClick r:id="rId2"/>
              </a:rPr>
              <a:t>web.orbitel.bg/tradeschool/documents/informatics/1.3.pdf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http://bg.wikipedia.org/wiki/</a:t>
            </a:r>
            <a:r>
              <a:rPr lang="bg-BG" sz="2800" dirty="0" smtClean="0">
                <a:hlinkClick r:id="rId3"/>
              </a:rPr>
              <a:t>Бройна_система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t="44519" r="42909" b="49658"/>
          <a:stretch/>
        </p:blipFill>
        <p:spPr bwMode="auto">
          <a:xfrm>
            <a:off x="2286000" y="1600200"/>
            <a:ext cx="572897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0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900" dirty="0" smtClean="0"/>
              <a:t>Нека </a:t>
            </a:r>
            <a:r>
              <a:rPr lang="ru-RU" sz="2900" dirty="0"/>
              <a:t>приемем че имаме инсталирани Windows и </a:t>
            </a:r>
            <a:r>
              <a:rPr lang="ru-RU" sz="2900" dirty="0" smtClean="0"/>
              <a:t>Linux</a:t>
            </a:r>
            <a:r>
              <a:rPr lang="en-US" sz="2900" dirty="0" smtClean="0"/>
              <a:t> </a:t>
            </a:r>
            <a:r>
              <a:rPr lang="ru-RU" sz="2900" dirty="0" smtClean="0"/>
              <a:t>(</a:t>
            </a:r>
            <a:r>
              <a:rPr lang="ru-RU" sz="2900" dirty="0"/>
              <a:t>Knoppix, Ubuntu) на компютъра си. Дяла на който е инсталиран Windows е с NTFS форфат, а на този с Linux- </a:t>
            </a:r>
            <a:r>
              <a:rPr lang="ru-RU" sz="2900" dirty="0" smtClean="0"/>
              <a:t>ext3.С </a:t>
            </a:r>
            <a:r>
              <a:rPr lang="ru-RU" sz="2900" dirty="0"/>
              <a:t>коя от двете операционни системи можем да прочетем данните от дяла на другата без допълнителни </a:t>
            </a:r>
            <a:r>
              <a:rPr lang="ru-RU" sz="2900" dirty="0" smtClean="0"/>
              <a:t>програми</a:t>
            </a:r>
            <a:r>
              <a:rPr lang="en-US" sz="2900" dirty="0" smtClean="0"/>
              <a:t>?</a:t>
            </a:r>
            <a:endParaRPr lang="en-US" sz="2900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Linux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 с двете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 нито една от двете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953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3" y="3924300"/>
            <a:ext cx="2938182" cy="2628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286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Повечето </a:t>
            </a:r>
            <a:r>
              <a:rPr lang="bg-BG" dirty="0"/>
              <a:t>стандартни </a:t>
            </a:r>
            <a:r>
              <a:rPr lang="en-US" dirty="0"/>
              <a:t>Linux </a:t>
            </a:r>
            <a:r>
              <a:rPr lang="bg-BG" dirty="0"/>
              <a:t>дистрибуции като </a:t>
            </a:r>
            <a:r>
              <a:rPr lang="en-US" dirty="0"/>
              <a:t>Knoppix, Ubuntu </a:t>
            </a:r>
            <a:r>
              <a:rPr lang="bg-BG" dirty="0"/>
              <a:t>имат инсталиран </a:t>
            </a:r>
            <a:r>
              <a:rPr lang="en-US" dirty="0"/>
              <a:t>NTFS-3G </a:t>
            </a:r>
            <a:r>
              <a:rPr lang="bg-BG" dirty="0"/>
              <a:t>драйвер, който осигурява възможноста за четене от </a:t>
            </a:r>
            <a:r>
              <a:rPr lang="en-US" dirty="0"/>
              <a:t>NTFS </a:t>
            </a:r>
            <a:r>
              <a:rPr lang="bg-BG" dirty="0" smtClean="0"/>
              <a:t>дял</a:t>
            </a:r>
          </a:p>
          <a:p>
            <a:endParaRPr lang="bg-BG" dirty="0"/>
          </a:p>
          <a:p>
            <a:pPr marL="0" indent="0">
              <a:buNone/>
            </a:pPr>
            <a:endParaRPr lang="bg-BG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http:/www.techspot.com/community/topics/does-linux-support-ntfs.6502/</a:t>
            </a:r>
            <a:endParaRPr lang="bg-BG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58" y="3146660"/>
            <a:ext cx="1752600" cy="17602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1875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 </a:t>
            </a:r>
            <a:r>
              <a:rPr lang="ru-RU" dirty="0"/>
              <a:t>кой от следните знаци можем да подадем данни от текстов файл към конзолна програма при нейното стартиране</a:t>
            </a:r>
            <a:r>
              <a:rPr lang="ru-RU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-&gt;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&gt;&gt;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&lt;-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&lt;&lt;</a:t>
            </a:r>
            <a:endParaRPr lang="en-US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429000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12" y="3429000"/>
            <a:ext cx="1714576" cy="2214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12" y="417197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sz="3200" dirty="0" smtClean="0"/>
              <a:t>Това </a:t>
            </a:r>
            <a:r>
              <a:rPr lang="ru-RU" sz="3200" dirty="0"/>
              <a:t>са оператори за пренасочване на входящия и изходящия поток от данни в конзолата. С оператора „&lt;“ четем данните от файл вместо от </a:t>
            </a:r>
            <a:r>
              <a:rPr lang="ru-RU" sz="3200" dirty="0" smtClean="0"/>
              <a:t>клавиатурата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ru-RU" dirty="0"/>
          </a:p>
          <a:p>
            <a:pPr marL="0" lvl="1" inden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endParaRPr lang="en-US" dirty="0" smtClean="0"/>
          </a:p>
          <a:p>
            <a:pPr marL="0" lvl="1" inden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endParaRPr lang="ru-RU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3200" dirty="0" smtClean="0"/>
              <a:t>Информация</a:t>
            </a:r>
          </a:p>
          <a:p>
            <a:pPr lvl="1"/>
            <a:r>
              <a:rPr lang="ru-RU" dirty="0" smtClean="0">
                <a:effectLst/>
                <a:hlinkClick r:id="rId2"/>
              </a:rPr>
              <a:t>http</a:t>
            </a:r>
            <a:r>
              <a:rPr lang="ru-RU" dirty="0">
                <a:effectLst/>
                <a:hlinkClick r:id="rId2"/>
              </a:rPr>
              <a:t>://technet.microsoft.com/en-us/library/bb490982.aspx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20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Методът </a:t>
            </a:r>
            <a:r>
              <a:rPr lang="ru-RU" dirty="0"/>
              <a:t>на Хъфман за архивиране на текстови файлове се основава на това, че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900" dirty="0" smtClean="0">
                <a:effectLst/>
              </a:rPr>
              <a:t>в </a:t>
            </a:r>
            <a:r>
              <a:rPr lang="ru-RU" sz="2900" dirty="0">
                <a:effectLst/>
              </a:rPr>
              <a:t>текстовите съобщения често се срещат няколко поредни еднакви </a:t>
            </a:r>
            <a:r>
              <a:rPr lang="ru-RU" sz="2900" dirty="0" smtClean="0">
                <a:effectLst/>
              </a:rPr>
              <a:t>байта</a:t>
            </a:r>
            <a:endParaRPr lang="en-US" sz="29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sz="2900" dirty="0" smtClean="0">
                <a:effectLst/>
              </a:rPr>
              <a:t>текстовите </a:t>
            </a:r>
            <a:r>
              <a:rPr lang="ru-RU" sz="2900" dirty="0">
                <a:effectLst/>
              </a:rPr>
              <a:t>съобщения притежават значителен </a:t>
            </a:r>
            <a:r>
              <a:rPr lang="ru-RU" sz="2900" dirty="0" smtClean="0">
                <a:effectLst/>
              </a:rPr>
              <a:t>излишък</a:t>
            </a:r>
            <a:endParaRPr lang="en-US" sz="29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sz="2900" dirty="0" smtClean="0">
                <a:effectLst/>
              </a:rPr>
              <a:t>текстовите </a:t>
            </a:r>
            <a:r>
              <a:rPr lang="ru-RU" sz="2900" dirty="0">
                <a:effectLst/>
              </a:rPr>
              <a:t>съобщения допускат компресиране със загуба на </a:t>
            </a:r>
            <a:r>
              <a:rPr lang="ru-RU" sz="2900" dirty="0" smtClean="0">
                <a:effectLst/>
              </a:rPr>
              <a:t>информация</a:t>
            </a:r>
            <a:endParaRPr lang="en-US" sz="29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sz="2900" dirty="0" smtClean="0"/>
              <a:t>в </a:t>
            </a:r>
            <a:r>
              <a:rPr lang="ru-RU" sz="2900" dirty="0"/>
              <a:t>обикновения текст честотата на използване на различните символи е </a:t>
            </a:r>
            <a:r>
              <a:rPr lang="ru-RU" sz="2900" dirty="0" smtClean="0"/>
              <a:t>различна</a:t>
            </a:r>
            <a:endParaRPr lang="bg-BG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33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/>
              <a:t>Алгоритъмът на Хъфман, известен още като кодирането на Хъфман, е друга технология за компресиране без загуби. Основната идея при него е, че най-често срещаните символи в поредицата трябва да се записват с най-малък брой битове. Така алгоритъмът построява нова “азбука”, която използва този принцип. Кодирането е обратимо. По кодираната последователност може да се декомпресира, т.е. може да се намери първоначалната поредица от символи</a:t>
            </a:r>
            <a:r>
              <a:rPr lang="ru-RU" sz="2600" dirty="0" smtClean="0"/>
              <a:t>.</a:t>
            </a:r>
            <a:endParaRPr lang="en-US" dirty="0"/>
          </a:p>
          <a:p>
            <a:r>
              <a:rPr lang="bg-BG" dirty="0" smtClean="0"/>
              <a:t>Информация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http://www.computers.bg/teoriq_na_kompresiqta.html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5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 </a:t>
            </a:r>
            <a:r>
              <a:rPr lang="ru-RU" dirty="0"/>
              <a:t>кой формат е необходимо да се използва т.нар “reverse code engineering</a:t>
            </a:r>
            <a:r>
              <a:rPr lang="ru-RU" dirty="0" smtClean="0"/>
              <a:t>”?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62013" lvl="1" indent="-514350">
              <a:buFont typeface="+mj-lt"/>
              <a:buAutoNum type="alphaLcParenR"/>
            </a:pPr>
            <a:r>
              <a:rPr lang="en-US" dirty="0" smtClean="0"/>
              <a:t>DOCX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PDF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ODT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PDF </a:t>
            </a:r>
            <a:r>
              <a:rPr lang="bg-BG" dirty="0" smtClean="0"/>
              <a:t>и</a:t>
            </a:r>
            <a:r>
              <a:rPr lang="en-US" dirty="0" smtClean="0"/>
              <a:t> ODT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80" y="2571750"/>
            <a:ext cx="226695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048000"/>
            <a:ext cx="3314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 smtClean="0"/>
              <a:t>DOCX </a:t>
            </a:r>
            <a:r>
              <a:rPr lang="ru-RU" dirty="0"/>
              <a:t>e разширение на Word</a:t>
            </a:r>
            <a:r>
              <a:rPr lang="ru-RU" dirty="0" smtClean="0"/>
              <a:t>.</a:t>
            </a:r>
            <a:endParaRPr lang="ru-RU" dirty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/>
              <a:t>Microsoft публикуват непълна спецификация на всички свои продукти, което принуждава останалите програмисти да прибягват до т.нар. „reverse code engineering“, за да достигнат съвместимост с тях при конвертиране в даден формат</a:t>
            </a:r>
            <a:r>
              <a:rPr lang="ru-RU" dirty="0" smtClean="0"/>
              <a:t>.</a:t>
            </a:r>
          </a:p>
          <a:p>
            <a:pPr marL="0" lvl="1" inden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endParaRPr lang="ru-RU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>
                <a:hlinkClick r:id="rId2"/>
              </a:rPr>
              <a:t>http://www.computerworld.com/s/article/65532/Reverse_Engineering</a:t>
            </a:r>
            <a:r>
              <a:rPr lang="en-US" sz="2600" dirty="0" smtClean="0"/>
              <a:t> </a:t>
            </a:r>
            <a:endParaRPr lang="bg-BG" sz="26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Експортирането </a:t>
            </a:r>
            <a:r>
              <a:rPr lang="ru-RU" dirty="0"/>
              <a:t>е функция на графичните редактори, която им позволява да 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изкривяват </a:t>
            </a:r>
            <a:r>
              <a:rPr lang="ru-RU" dirty="0"/>
              <a:t>и анимират </a:t>
            </a:r>
            <a:r>
              <a:rPr lang="ru-RU" dirty="0" smtClean="0"/>
              <a:t>изображението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ru-RU" dirty="0" smtClean="0"/>
              <a:t>преобразуват </a:t>
            </a:r>
            <a:r>
              <a:rPr lang="ru-RU" dirty="0"/>
              <a:t>собствения си формат в </a:t>
            </a:r>
            <a:r>
              <a:rPr lang="ru-RU" dirty="0" smtClean="0"/>
              <a:t>друг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ru-RU" dirty="0" smtClean="0"/>
              <a:t>прочитат </a:t>
            </a:r>
            <a:r>
              <a:rPr lang="ru-RU" dirty="0"/>
              <a:t>файлови формати, различни от </a:t>
            </a:r>
            <a:r>
              <a:rPr lang="ru-RU" dirty="0" smtClean="0"/>
              <a:t>собствения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ru-RU" dirty="0" smtClean="0">
                <a:latin typeface="Consolas" pitchFamily="49" charset="0"/>
                <a:cs typeface="Consolas" pitchFamily="49" charset="0"/>
              </a:rPr>
              <a:t>запазват </a:t>
            </a:r>
            <a:r>
              <a:rPr lang="ru-RU" dirty="0">
                <a:latin typeface="Consolas" pitchFamily="49" charset="0"/>
                <a:cs typeface="Consolas" pitchFamily="49" charset="0"/>
              </a:rPr>
              <a:t>прозрачните участъци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изображението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164540"/>
            <a:ext cx="1524000" cy="1524000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887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Пример с графичния редактор Corel DRAW :</a:t>
            </a:r>
          </a:p>
          <a:p>
            <a:pPr lvl="1"/>
            <a:r>
              <a:rPr lang="en-US" sz="2800" dirty="0">
                <a:effectLst/>
              </a:rPr>
              <a:t>Изберете Export от меню </a:t>
            </a:r>
            <a:r>
              <a:rPr lang="en-US" sz="2800" dirty="0" smtClean="0">
                <a:effectLst/>
              </a:rPr>
              <a:t>File </a:t>
            </a:r>
            <a:r>
              <a:rPr lang="en-US" sz="2800" dirty="0">
                <a:effectLst/>
              </a:rPr>
              <a:t>(File&gt; Export) </a:t>
            </a:r>
            <a:endParaRPr lang="bg-BG" sz="2800" dirty="0" smtClean="0">
              <a:effectLst/>
            </a:endParaRPr>
          </a:p>
          <a:p>
            <a:pPr lvl="1"/>
            <a:r>
              <a:rPr lang="ru-RU" sz="2800" dirty="0">
                <a:effectLst/>
              </a:rPr>
              <a:t>Това ще доведе до отваряне на диалоговия прозорец </a:t>
            </a:r>
            <a:r>
              <a:rPr lang="ru-RU" sz="2800" dirty="0" smtClean="0">
                <a:effectLst/>
              </a:rPr>
              <a:t>Export</a:t>
            </a:r>
            <a:endParaRPr lang="ru-RU" sz="2800" dirty="0">
              <a:effectLst/>
            </a:endParaRPr>
          </a:p>
          <a:p>
            <a:pPr lvl="1"/>
            <a:r>
              <a:rPr lang="ru-RU" sz="2800" dirty="0">
                <a:effectLst/>
              </a:rPr>
              <a:t>Изберете желания тип файлов формат, към който искате да експортирате, например (JPG, TIFF, BMP, EPS и т.н.) Изберете папката и името на експортирания </a:t>
            </a:r>
            <a:r>
              <a:rPr lang="ru-RU" sz="2800" dirty="0" smtClean="0">
                <a:effectLst/>
              </a:rPr>
              <a:t>файл</a:t>
            </a:r>
            <a:endParaRPr lang="en-US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7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  <a:hlinkClick r:id="rId2"/>
              </a:rPr>
              <a:t>http://coreldraw.com/wikis/howto/how-to-export-from-coreldraw.aspx</a:t>
            </a:r>
            <a:endParaRPr lang="bg-BG" sz="2700" dirty="0">
              <a:solidFill>
                <a:srgbClr val="CCFF66">
                  <a:lumMod val="40000"/>
                  <a:lumOff val="60000"/>
                </a:srgbClr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Посочете </a:t>
            </a:r>
            <a:r>
              <a:rPr lang="ru-RU" dirty="0"/>
              <a:t>интерфейс за двупосочен пренос на </a:t>
            </a:r>
            <a:r>
              <a:rPr lang="ru-RU" dirty="0" smtClean="0"/>
              <a:t>данни</a:t>
            </a:r>
            <a:r>
              <a:rPr lang="bg-BG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FireWire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USB2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USB3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USB3 </a:t>
            </a:r>
            <a:r>
              <a:rPr lang="en-US" dirty="0"/>
              <a:t>and IEEE 1394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94" y="1952767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94" y="4515134"/>
            <a:ext cx="17526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6262">
            <a:off x="4308641" y="2302563"/>
            <a:ext cx="1707107" cy="17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СУБД (</a:t>
            </a:r>
            <a:r>
              <a:rPr lang="ru-RU" dirty="0"/>
              <a:t>Система за управление на бази дан</a:t>
            </a:r>
            <a:r>
              <a:rPr lang="bg-BG" dirty="0"/>
              <a:t>н</a:t>
            </a:r>
            <a:r>
              <a:rPr lang="ru-RU" dirty="0"/>
              <a:t>и), обединяваща 2 или повече сървъра и няколко клиента, се </a:t>
            </a:r>
            <a:r>
              <a:rPr lang="ru-RU" dirty="0" smtClean="0"/>
              <a:t>нарича:</a:t>
            </a:r>
          </a:p>
          <a:p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Разпределена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Многофункционална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Разклонена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Централизирана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24" y="4467618"/>
            <a:ext cx="1678800" cy="167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33" y="2742000"/>
            <a:ext cx="1678800" cy="16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>
                <a:effectLst/>
              </a:rPr>
              <a:t>Разпределената база от данни е логически интегрирана база от данни, която физически е разпределена във възлите на компютърната </a:t>
            </a:r>
            <a:r>
              <a:rPr lang="bg-BG" sz="2800" dirty="0" smtClean="0">
                <a:effectLst/>
              </a:rPr>
              <a:t>мрежа</a:t>
            </a:r>
            <a:endParaRPr lang="bg-BG" sz="2800" dirty="0">
              <a:effectLst/>
            </a:endParaRPr>
          </a:p>
          <a:p>
            <a:r>
              <a:rPr lang="bg-BG" sz="2800" dirty="0">
                <a:effectLst/>
              </a:rPr>
              <a:t>Цялата БД е достъпна от всеки възел, което позволява на големи работни колективи да решават сложни задачи. Разпределените БД осигуряват икономия при използването на персоналните компютри, намаляват грешките от централизацията на данните</a:t>
            </a:r>
            <a:endParaRPr lang="en-US" dirty="0"/>
          </a:p>
          <a:p>
            <a:r>
              <a:rPr lang="bg-BG" dirty="0" smtClean="0"/>
              <a:t>Информация</a:t>
            </a:r>
          </a:p>
          <a:p>
            <a:pPr lvl="1"/>
            <a:r>
              <a:rPr lang="en-US" sz="2800" dirty="0">
                <a:hlinkClick r:id="rId2"/>
              </a:rPr>
              <a:t>bg.wikipedia.org/wiki/</a:t>
            </a:r>
            <a:r>
              <a:rPr lang="bg-BG" sz="2800" dirty="0" smtClean="0">
                <a:hlinkClick r:id="rId2"/>
              </a:rPr>
              <a:t>Разпределени_БД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System </a:t>
            </a:r>
            <a:r>
              <a:rPr lang="ru-RU" dirty="0"/>
              <a:t>development life cycle(SDLC) представлява поредица от действия които трябва да се спазват от системни дизайнери и разработчици. Кое представлява правилната последователност на тази поредица</a:t>
            </a:r>
            <a:r>
              <a:rPr lang="ru-RU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анализ</a:t>
            </a:r>
            <a:r>
              <a:rPr lang="ru-RU" dirty="0"/>
              <a:t>, дизайн, разработка, </a:t>
            </a:r>
            <a:r>
              <a:rPr lang="ru-RU" dirty="0" smtClean="0"/>
              <a:t>тестване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дизайн</a:t>
            </a:r>
            <a:r>
              <a:rPr lang="ru-RU" dirty="0"/>
              <a:t>, тестване, анализ, </a:t>
            </a:r>
            <a:r>
              <a:rPr lang="ru-RU" dirty="0" smtClean="0"/>
              <a:t>разработка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анализ</a:t>
            </a:r>
            <a:r>
              <a:rPr lang="ru-RU" dirty="0"/>
              <a:t>, разработка, тестване, дизайн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разработка</a:t>
            </a:r>
            <a:r>
              <a:rPr lang="ru-RU" dirty="0"/>
              <a:t>, анализ, дизайн, тестване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1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SDLC (Systems Development Life Cycle) е систематична методология, предназначена за управление на жизнения цикъл на информационна система – от планиране, през проектиране, разработване, експлоатация, до ликвидация</a:t>
            </a:r>
            <a:r>
              <a:rPr lang="ru-RU" dirty="0" smtClean="0"/>
              <a:t>.</a:t>
            </a:r>
            <a:endParaRPr lang="bg-BG" dirty="0"/>
          </a:p>
          <a:p>
            <a:endParaRPr lang="bg-BG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http://en.wikipedia.org/wiki/System_Development_Life_Cycle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88" y="3505200"/>
            <a:ext cx="323461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22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Колко бита е дължината на ключа на криптографският алгоритъм </a:t>
            </a:r>
            <a:r>
              <a:rPr lang="ru-RU" dirty="0" smtClean="0"/>
              <a:t>DES: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/>
              <a:t>48</a:t>
            </a:r>
            <a:endParaRPr lang="en-US" sz="26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64</a:t>
            </a:r>
            <a:endParaRPr lang="en-US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56</a:t>
            </a:r>
            <a:endParaRPr lang="en-US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24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4298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98680"/>
            <a:ext cx="3810000" cy="2661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900153"/>
            <a:ext cx="2952750" cy="2319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71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smtClean="0"/>
              <a:t>e </a:t>
            </a:r>
            <a:r>
              <a:rPr lang="bg-BG" dirty="0" smtClean="0"/>
              <a:t>блоков </a:t>
            </a:r>
            <a:r>
              <a:rPr lang="bg-BG" dirty="0"/>
              <a:t>шифър, който ползва 64 битов ключ, но тъй като 8 бита са използвани за проверка, и реално ключът е 56 битов. Има хипотези, че </a:t>
            </a:r>
            <a:r>
              <a:rPr lang="en-US" dirty="0"/>
              <a:t>NSA </a:t>
            </a:r>
            <a:r>
              <a:rPr lang="bg-BG" dirty="0"/>
              <a:t>са оставили задна вратичка чрез която бързо могат да разбиват съобщения на </a:t>
            </a:r>
            <a:r>
              <a:rPr lang="en-US" dirty="0"/>
              <a:t>DES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http://bg.wikibooks.org/wiki/</a:t>
            </a:r>
            <a:r>
              <a:rPr lang="bg-BG" sz="2800" dirty="0" smtClean="0">
                <a:hlinkClick r:id="rId2"/>
              </a:rPr>
              <a:t>Криптография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0"/>
            <a:ext cx="2374900" cy="2038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295876"/>
            <a:ext cx="2946400" cy="1066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2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46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Кой от изброените софтуери не е софтуер за презнатиране</a:t>
            </a:r>
            <a:r>
              <a:rPr lang="ru-RU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Prezi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Google Docs</a:t>
            </a:r>
            <a:endParaRPr lang="en-US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GoAnimate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DeadBeef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419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75" y="2798786"/>
            <a:ext cx="2200275" cy="2076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00" y="5257800"/>
            <a:ext cx="462915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01" y="1981200"/>
            <a:ext cx="2485798" cy="1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USB3 и IEEE1394 са с двупосочен пренос на </a:t>
            </a:r>
            <a:r>
              <a:rPr lang="ru-RU" dirty="0" smtClean="0">
                <a:effectLst/>
              </a:rPr>
              <a:t>данни</a:t>
            </a:r>
            <a:endParaRPr lang="ru-RU" dirty="0">
              <a:effectLst/>
            </a:endParaRPr>
          </a:p>
          <a:p>
            <a:r>
              <a:rPr lang="ru-RU" dirty="0">
                <a:effectLst/>
              </a:rPr>
              <a:t>USB2 e само с еднопосочен пренос на данни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  <a:p>
            <a:r>
              <a:rPr lang="ru-RU" dirty="0">
                <a:effectLst/>
              </a:rPr>
              <a:t>IEEE 1394 e стандартен интерфейс за високоскоростен пренос на данни разработен от Apple и наречен от компанията FireWire . FireWire e също с двупосочен пренос на </a:t>
            </a:r>
            <a:r>
              <a:rPr lang="ru-RU" dirty="0" smtClean="0">
                <a:effectLst/>
              </a:rPr>
              <a:t>данни</a:t>
            </a:r>
            <a:endParaRPr lang="en-US" dirty="0" smtClean="0">
              <a:effectLst/>
            </a:endParaRPr>
          </a:p>
          <a:p>
            <a:r>
              <a:rPr lang="bg-BG" dirty="0" smtClean="0">
                <a:effectLst/>
              </a:rPr>
              <a:t>Информация:</a:t>
            </a:r>
            <a:endParaRPr lang="en-US" dirty="0" smtClean="0">
              <a:effectLst/>
            </a:endParaRPr>
          </a:p>
          <a:p>
            <a:pPr lvl="2"/>
            <a:r>
              <a:rPr lang="en-US" dirty="0" smtClean="0">
                <a:effectLst/>
                <a:hlinkClick r:id="rId2"/>
              </a:rPr>
              <a:t>http</a:t>
            </a:r>
            <a:r>
              <a:rPr lang="en-US" dirty="0">
                <a:effectLst/>
                <a:hlinkClick r:id="rId2"/>
              </a:rPr>
              <a:t>://</a:t>
            </a:r>
            <a:r>
              <a:rPr lang="en-US" dirty="0" smtClean="0">
                <a:effectLst/>
                <a:hlinkClick r:id="rId2"/>
              </a:rPr>
              <a:t>en.wikipedia.org/wiki/Usb</a:t>
            </a:r>
            <a:endParaRPr lang="bg-BG" dirty="0" smtClean="0">
              <a:effectLst/>
            </a:endParaRPr>
          </a:p>
          <a:p>
            <a:pPr lvl="2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9876" y="5022809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DeadBeef </a:t>
            </a:r>
            <a:r>
              <a:rPr lang="bg-BG" dirty="0"/>
              <a:t>е аудио плейър</a:t>
            </a:r>
            <a:r>
              <a:rPr lang="bg-BG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http://deadbeef.sourceforge.net/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5002946" cy="1981200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6" y="186036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Кой </a:t>
            </a:r>
            <a:r>
              <a:rPr lang="ru-RU" dirty="0"/>
              <a:t>мултимедиен тип не може да отвори Indeo Video Technology (.ivf</a:t>
            </a:r>
            <a:r>
              <a:rPr lang="ru-RU" dirty="0" smtClean="0"/>
              <a:t>):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</a:t>
            </a:r>
            <a:r>
              <a:rPr lang="en-US" dirty="0"/>
              <a:t>Media Player </a:t>
            </a:r>
            <a:r>
              <a:rPr lang="en-US" dirty="0" smtClean="0"/>
              <a:t>7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</a:t>
            </a:r>
            <a:r>
              <a:rPr lang="en-US" dirty="0"/>
              <a:t>Media Player 9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</a:t>
            </a:r>
            <a:r>
              <a:rPr lang="en-US" dirty="0"/>
              <a:t>Media Player </a:t>
            </a:r>
            <a:r>
              <a:rPr lang="en-US" dirty="0" smtClean="0"/>
              <a:t>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</a:t>
            </a:r>
            <a:r>
              <a:rPr lang="en-US" dirty="0"/>
              <a:t>Media Player </a:t>
            </a:r>
            <a:r>
              <a:rPr lang="en-US" dirty="0" smtClean="0"/>
              <a:t>11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0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45" y="4114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>
                <a:effectLst/>
              </a:rPr>
              <a:t>Следната таблица дава подробна информация:</a:t>
            </a:r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z="2400" dirty="0" smtClean="0">
                <a:hlinkClick r:id="rId2"/>
              </a:rPr>
              <a:t>http://support.microsoft.com/kb/316992/en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770607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LAN мрежите при използване на кабел тип усукане медна двойка (UTP, категория 5). Колко от неговите проводници трябва да са активни за да се постигне скорост от 1Gbit/s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2</a:t>
            </a:r>
            <a:endParaRPr lang="bg-BG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4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6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8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029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97" y="4143802"/>
            <a:ext cx="243840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79" y="3657600"/>
            <a:ext cx="3685333" cy="2299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52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>
                <a:effectLst/>
              </a:rPr>
              <a:t>UTP е много популярен тип кабел за LAN мрежи поради няколко причини: </a:t>
            </a:r>
            <a:r>
              <a:rPr lang="ru-RU" sz="2400" dirty="0" smtClean="0">
                <a:effectLst/>
              </a:rPr>
              <a:t>относително евтин</a:t>
            </a:r>
            <a:r>
              <a:rPr lang="ru-RU" sz="2400" dirty="0">
                <a:effectLst/>
              </a:rPr>
              <a:t>, </a:t>
            </a:r>
            <a:r>
              <a:rPr lang="ru-RU" sz="2400" dirty="0" smtClean="0">
                <a:effectLst/>
              </a:rPr>
              <a:t>гъвкав</a:t>
            </a:r>
            <a:r>
              <a:rPr lang="ru-RU" sz="2400" dirty="0">
                <a:effectLst/>
              </a:rPr>
              <a:t>, </a:t>
            </a:r>
            <a:r>
              <a:rPr lang="ru-RU" sz="2400" dirty="0" smtClean="0">
                <a:effectLst/>
              </a:rPr>
              <a:t>използва </a:t>
            </a:r>
            <a:r>
              <a:rPr lang="ru-RU" sz="2400" dirty="0">
                <a:effectLst/>
              </a:rPr>
              <a:t>популярните </a:t>
            </a:r>
            <a:r>
              <a:rPr lang="en-US" sz="2400" dirty="0">
                <a:effectLst/>
              </a:rPr>
              <a:t>RJ-45 </a:t>
            </a:r>
            <a:r>
              <a:rPr lang="ru-RU" sz="2400" dirty="0" smtClean="0">
                <a:effectLst/>
              </a:rPr>
              <a:t>конектори</a:t>
            </a:r>
          </a:p>
          <a:p>
            <a:endParaRPr lang="ru-RU" sz="2400" dirty="0">
              <a:effectLst/>
            </a:endParaRPr>
          </a:p>
          <a:p>
            <a:endParaRPr lang="ru-RU" sz="2400" dirty="0" smtClean="0">
              <a:effectLst/>
            </a:endParaRPr>
          </a:p>
          <a:p>
            <a:endParaRPr lang="bg-BG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https://en.wikipedia.org/wiki/Category_5_cable</a:t>
            </a:r>
            <a:endParaRPr lang="bg-BG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33" y="2052485"/>
            <a:ext cx="4454857" cy="3587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2133601"/>
            <a:ext cx="4114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ru-RU" sz="2400" b="1" dirty="0">
                <a:solidFill>
                  <a:srgbClr val="EBFFD2"/>
                </a:solidFill>
                <a:latin typeface="Corbel"/>
              </a:rPr>
              <a:t>UTP кабелите са </a:t>
            </a: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разделе-</a:t>
            </a:r>
          </a:p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ни </a:t>
            </a:r>
            <a:r>
              <a:rPr lang="ru-RU" sz="2400" b="1" dirty="0">
                <a:solidFill>
                  <a:srgbClr val="EBFFD2"/>
                </a:solidFill>
                <a:latin typeface="Corbel"/>
              </a:rPr>
              <a:t>на категории в </a:t>
            </a: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зависи-</a:t>
            </a:r>
          </a:p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мост </a:t>
            </a:r>
            <a:r>
              <a:rPr lang="ru-RU" sz="2400" b="1" dirty="0">
                <a:solidFill>
                  <a:srgbClr val="EBFFD2"/>
                </a:solidFill>
                <a:latin typeface="Corbel"/>
              </a:rPr>
              <a:t>от тяхното </a:t>
            </a: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приложение</a:t>
            </a:r>
          </a:p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 </a:t>
            </a:r>
            <a:r>
              <a:rPr lang="ru-RU" sz="2400" b="1" dirty="0">
                <a:solidFill>
                  <a:srgbClr val="EBFFD2"/>
                </a:solidFill>
                <a:latin typeface="Corbel"/>
              </a:rPr>
              <a:t>и скоростта на пренасяне </a:t>
            </a: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на</a:t>
            </a:r>
          </a:p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ru-RU" sz="2400" b="1" dirty="0" smtClean="0">
                <a:solidFill>
                  <a:srgbClr val="EBFFD2"/>
                </a:solidFill>
                <a:latin typeface="Corbel"/>
              </a:rPr>
              <a:t> </a:t>
            </a:r>
            <a:r>
              <a:rPr lang="ru-RU" sz="2400" b="1" dirty="0">
                <a:solidFill>
                  <a:srgbClr val="EBFFD2"/>
                </a:solidFill>
                <a:latin typeface="Corbel"/>
              </a:rPr>
              <a:t>данните</a:t>
            </a:r>
            <a:endParaRPr lang="en-US" sz="2800" b="1" dirty="0">
              <a:solidFill>
                <a:srgbClr val="EBFFD2"/>
              </a:solidFill>
              <a:latin typeface="Corbel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38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Кой </a:t>
            </a:r>
            <a:r>
              <a:rPr lang="ru-RU" dirty="0"/>
              <a:t>от тези протоколи не е от приложния слой на OSI </a:t>
            </a:r>
            <a:r>
              <a:rPr lang="ru-RU" dirty="0" smtClean="0"/>
              <a:t>модела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pt-BR" dirty="0" smtClean="0"/>
              <a:t>UDP </a:t>
            </a:r>
            <a:r>
              <a:rPr lang="pt-BR" dirty="0"/>
              <a:t>(User Datagram Protocol 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FTP(File </a:t>
            </a:r>
            <a:r>
              <a:rPr lang="en-US" dirty="0"/>
              <a:t>Transfer </a:t>
            </a:r>
            <a:r>
              <a:rPr lang="en-US" dirty="0" smtClean="0"/>
              <a:t>Protocol</a:t>
            </a:r>
            <a:r>
              <a:rPr lang="en-US" dirty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RIP </a:t>
            </a:r>
            <a:r>
              <a:rPr lang="en-US" dirty="0"/>
              <a:t>(Routing Information Protocol</a:t>
            </a:r>
            <a:r>
              <a:rPr lang="en-US" dirty="0" smtClean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HTTP(Hypertext </a:t>
            </a:r>
            <a:r>
              <a:rPr lang="en-US" dirty="0"/>
              <a:t>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>
                <a:effectLst/>
              </a:rPr>
              <a:t>User Datagram Protocol (UDP) е минимален транспортен пакетен протокол. В семейството от TCP/IP протоколи, UDP предоставя прост интерфейс между мрежовия протокол под него и приложните протоколи над него. </a:t>
            </a:r>
            <a:endParaRPr lang="en-US" sz="2800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z="2400" dirty="0" smtClean="0">
                <a:hlinkClick r:id="rId2"/>
              </a:rPr>
              <a:t>http://bg.wikipedia.org/wiki/User_Datagram_Protocol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76600"/>
            <a:ext cx="5230832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5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Скайп се базира на: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Client-server </a:t>
            </a:r>
            <a:r>
              <a:rPr lang="bg-BG" dirty="0" smtClean="0"/>
              <a:t>архитектура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CO-PS </a:t>
            </a:r>
            <a:r>
              <a:rPr lang="bg-BG" dirty="0" smtClean="0"/>
              <a:t>комуникация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Peer </a:t>
            </a:r>
            <a:r>
              <a:rPr lang="en-US" dirty="0"/>
              <a:t>to peer </a:t>
            </a:r>
            <a:r>
              <a:rPr lang="bg-BG" dirty="0" smtClean="0"/>
              <a:t>архитектура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CLPS </a:t>
            </a:r>
            <a:r>
              <a:rPr lang="bg-BG" dirty="0" smtClean="0"/>
              <a:t>комуникации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505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85" y="1940257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34" y="4264925"/>
            <a:ext cx="1999966" cy="1968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685452"/>
            <a:ext cx="762000" cy="15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Системата представлява напълно децентрализирана peer to peer мрежа, за разлика от повечето подобни програми, които използват технологията </a:t>
            </a:r>
            <a:r>
              <a:rPr lang="ru-RU" dirty="0" smtClean="0"/>
              <a:t>клиент-сървър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http://bg.wikipedia.org/wiki/Skype</a:t>
            </a:r>
            <a:r>
              <a:rPr lang="en-US" sz="2800" dirty="0" smtClean="0"/>
              <a:t> </a:t>
            </a:r>
            <a:endParaRPr lang="bg-BG" sz="2800" dirty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276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 </a:t>
            </a:r>
            <a:r>
              <a:rPr lang="ru-RU" dirty="0"/>
              <a:t>кой тип хостинг, клиентските приложения не споделят ресурсите на сървъра с други приложения на други </a:t>
            </a:r>
            <a:r>
              <a:rPr lang="ru-RU" dirty="0" smtClean="0"/>
              <a:t>потребители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E-mail hosting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File hosting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Dedicated hosting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C</a:t>
            </a:r>
            <a:r>
              <a:rPr lang="en-US" dirty="0" smtClean="0">
                <a:effectLst/>
              </a:rPr>
              <a:t>loud </a:t>
            </a:r>
            <a:r>
              <a:rPr lang="en-US" dirty="0">
                <a:effectLst/>
              </a:rPr>
              <a:t>hosting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50" y="4563475"/>
            <a:ext cx="1455000" cy="145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00" y="4623752"/>
            <a:ext cx="1455000" cy="145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49652"/>
            <a:ext cx="1455000" cy="14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Нает сървър е услуга, при която на клиента се предоставя целият хардуерен ресурс на даден сървър. Клиентът разполага с пълен (root) достъп до сървъра. Наемането на сървър е подходящо за уеб сайтове или услуги, които имат висока посещаемост и натоварване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  <a:p>
            <a:pPr marL="357188" lvl="1" indent="0">
              <a:buNone/>
            </a:pP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http://bg.wikipedia.org/wiki/</a:t>
            </a:r>
            <a:r>
              <a:rPr lang="bg-BG" sz="2800" dirty="0" smtClean="0">
                <a:hlinkClick r:id="rId2"/>
              </a:rPr>
              <a:t>Хостинг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67200"/>
            <a:ext cx="1455000" cy="14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992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Коя </a:t>
            </a:r>
            <a:r>
              <a:rPr lang="ru-RU" dirty="0"/>
              <a:t>от ключовите думи в HTML не е свързана със създаването на таблици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&lt;table&gt;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&lt;form&gt;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&lt;td&gt;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80" y="2984915"/>
            <a:ext cx="1489500" cy="1954969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0" y="4114800"/>
            <a:ext cx="1986000" cy="1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5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Таблиците в HTML се задават с тагове &lt;table&gt; и &lt;/table&gt; - съответно за начало и за край. Таблиците се поделят на редици: &lt;tr&gt; и &lt;/tr&gt;, а всяка редица може да се подели на отделни клетки, описани с &lt;td&gt; и &lt;/td&gt;. </a:t>
            </a:r>
            <a:endParaRPr lang="en-US" dirty="0" smtClean="0"/>
          </a:p>
          <a:p>
            <a:endParaRPr lang="en-US" dirty="0" smtClean="0"/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http://www4u.search.bg/HTML/tables.phtml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841845"/>
            <a:ext cx="1986000" cy="19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39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82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термини, НЕ е вид компилатор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native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cross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single-pass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d</a:t>
            </a:r>
            <a:r>
              <a:rPr lang="en-US" dirty="0" smtClean="0"/>
              <a:t>ev-c++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44876"/>
            <a:ext cx="1983600" cy="198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31" y="1750200"/>
            <a:ext cx="1983600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Кои са валидни начините за инициализация на </a:t>
            </a:r>
            <a:r>
              <a:rPr lang="ru-RU" dirty="0" smtClean="0"/>
              <a:t>проме</a:t>
            </a:r>
            <a:r>
              <a:rPr lang="bg-BG" dirty="0"/>
              <a:t>н</a:t>
            </a:r>
            <a:r>
              <a:rPr lang="ru-RU" dirty="0" smtClean="0"/>
              <a:t>ливи </a:t>
            </a:r>
            <a:r>
              <a:rPr lang="ru-RU" dirty="0"/>
              <a:t>в  JS</a:t>
            </a:r>
            <a:r>
              <a:rPr lang="ru-RU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solidFill>
                  <a:srgbClr val="FAF8C8"/>
                </a:solidFill>
              </a:rPr>
              <a:t> a=5; var myArray = new Array();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 smtClean="0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a=5;var a=5;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INTEGER  a ; var a=5;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byte = 6, string myArray [3</a:t>
            </a:r>
            <a:r>
              <a:rPr lang="en-US" noProof="1" smtClean="0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];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4" y="1897382"/>
            <a:ext cx="2301236" cy="23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 a = 5, a = 5; var myArray = new Array(); </a:t>
            </a:r>
            <a:r>
              <a:rPr lang="bg-BG" dirty="0"/>
              <a:t>са валидни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int</a:t>
            </a:r>
            <a:r>
              <a:rPr lang="en-US" dirty="0"/>
              <a:t> a = 5; byte = 6, string myArray [3]; - </a:t>
            </a:r>
            <a:r>
              <a:rPr lang="bg-BG" dirty="0"/>
              <a:t>повечето строго типизирани, базирани на С езици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 a – </a:t>
            </a:r>
            <a:r>
              <a:rPr lang="en-US" dirty="0" err="1" smtClean="0"/>
              <a:t>fortran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10000"/>
            <a:ext cx="2174297" cy="2174297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17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Bloodshed Dev C++</a:t>
            </a:r>
            <a:endParaRPr lang="en-US" dirty="0"/>
          </a:p>
          <a:p>
            <a:pPr lvl="1"/>
            <a:r>
              <a:rPr lang="bg-BG" dirty="0">
                <a:effectLst/>
              </a:rPr>
              <a:t>И</a:t>
            </a:r>
            <a:r>
              <a:rPr lang="ru-RU" dirty="0" smtClean="0">
                <a:effectLst/>
              </a:rPr>
              <a:t>нтегрирана </a:t>
            </a:r>
            <a:r>
              <a:rPr lang="ru-RU" dirty="0">
                <a:effectLst/>
              </a:rPr>
              <a:t>среда за програмиране на C/C</a:t>
            </a:r>
            <a:r>
              <a:rPr lang="ru-RU" dirty="0" smtClean="0">
                <a:effectLst/>
              </a:rPr>
              <a:t>+</a:t>
            </a:r>
            <a:r>
              <a:rPr lang="en-US" dirty="0" smtClean="0">
                <a:effectLst/>
              </a:rPr>
              <a:t>, </a:t>
            </a:r>
            <a:r>
              <a:rPr lang="bg-BG" dirty="0" smtClean="0">
                <a:effectLst/>
              </a:rPr>
              <a:t>използваща </a:t>
            </a:r>
            <a:r>
              <a:rPr lang="bg-BG" dirty="0">
                <a:effectLst/>
              </a:rPr>
              <a:t>компилатора </a:t>
            </a:r>
            <a:r>
              <a:rPr lang="en-US" u="sng" dirty="0" smtClean="0">
                <a:effectLst/>
              </a:rPr>
              <a:t>mingw</a:t>
            </a:r>
            <a:r>
              <a:rPr lang="bg-BG" u="sng" dirty="0" smtClean="0">
                <a:effectLst/>
              </a:rPr>
              <a:t>, </a:t>
            </a:r>
            <a:r>
              <a:rPr lang="bg-BG" dirty="0" smtClean="0">
                <a:effectLst/>
              </a:rPr>
              <a:t>който </a:t>
            </a:r>
            <a:r>
              <a:rPr lang="bg-BG" dirty="0">
                <a:effectLst/>
              </a:rPr>
              <a:t>произлиза </a:t>
            </a:r>
            <a:r>
              <a:rPr lang="bg-BG" dirty="0" smtClean="0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GCC (</a:t>
            </a:r>
            <a:r>
              <a:rPr lang="en-US" dirty="0">
                <a:effectLst/>
              </a:rPr>
              <a:t>GNU Compiler </a:t>
            </a:r>
            <a:r>
              <a:rPr lang="en-US" dirty="0" smtClean="0">
                <a:effectLst/>
              </a:rPr>
              <a:t>Collection</a:t>
            </a:r>
            <a:r>
              <a:rPr lang="en-US" dirty="0">
                <a:effectLst/>
              </a:rPr>
              <a:t>)</a:t>
            </a:r>
            <a:endParaRPr lang="en-US" u="sng" dirty="0" smtClean="0">
              <a:effectLst/>
            </a:endParaRPr>
          </a:p>
          <a:p>
            <a:pPr lvl="1"/>
            <a:r>
              <a:rPr lang="ru-RU" dirty="0">
                <a:effectLst/>
              </a:rPr>
              <a:t>Dev-C++ може да използва и други компилатори базирани на </a:t>
            </a:r>
            <a:r>
              <a:rPr lang="en-US" dirty="0">
                <a:effectLst/>
              </a:rPr>
              <a:t> GCC</a:t>
            </a:r>
            <a:r>
              <a:rPr lang="ru-RU" dirty="0" smtClean="0">
                <a:effectLst/>
              </a:rPr>
              <a:t>, </a:t>
            </a:r>
            <a:r>
              <a:rPr lang="ru-RU" dirty="0">
                <a:effectLst/>
              </a:rPr>
              <a:t>например </a:t>
            </a:r>
            <a:r>
              <a:rPr lang="ru-RU" dirty="0" smtClean="0">
                <a:effectLst/>
              </a:rPr>
              <a:t>Cyg</a:t>
            </a:r>
            <a:r>
              <a:rPr lang="en-US" dirty="0" smtClean="0">
                <a:effectLst/>
              </a:rPr>
              <a:t>win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bg.wikipedia.org/wiki/Dev-C++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1910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Какво </a:t>
            </a:r>
            <a:r>
              <a:rPr lang="ru-RU" dirty="0"/>
              <a:t>не се проверява при POST теста</a:t>
            </a:r>
            <a:r>
              <a:rPr lang="ru-RU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Boot sector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LAN</a:t>
            </a:r>
            <a:r>
              <a:rPr lang="bg-BG" dirty="0" smtClean="0"/>
              <a:t> карта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Клавиатура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505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95" y="4433566"/>
            <a:ext cx="1838400" cy="18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95" y="1590600"/>
            <a:ext cx="1838400" cy="18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08366"/>
            <a:ext cx="1374000" cy="137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00" y="4777854"/>
            <a:ext cx="1838400" cy="1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3292</TotalTime>
  <Words>1831</Words>
  <Application>Microsoft Office PowerPoint</Application>
  <PresentationFormat>On-screen Show (4:3)</PresentationFormat>
  <Paragraphs>362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Cambria</vt:lpstr>
      <vt:lpstr>Consolas</vt:lpstr>
      <vt:lpstr>Corbel</vt:lpstr>
      <vt:lpstr>Wingdings 2</vt:lpstr>
      <vt:lpstr>Telerik Academy</vt:lpstr>
      <vt:lpstr>Отборна работа № 1</vt:lpstr>
      <vt:lpstr>PowerPoint Presentation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Скриптови езици и JavaScript</vt:lpstr>
      <vt:lpstr>Въпрос</vt:lpstr>
      <vt:lpstr>Отговор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Veselin Dimitrov</cp:lastModifiedBy>
  <cp:revision>424</cp:revision>
  <dcterms:created xsi:type="dcterms:W3CDTF">2007-12-08T16:03:35Z</dcterms:created>
  <dcterms:modified xsi:type="dcterms:W3CDTF">2013-12-03T15:07:20Z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